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72" r:id="rId3"/>
    <p:sldId id="273" r:id="rId4"/>
  </p:sldIdLst>
  <p:sldSz cx="18288000" cy="10287000"/>
  <p:notesSz cx="6858000" cy="9144000"/>
  <p:embeddedFontLst>
    <p:embeddedFont>
      <p:font typeface="29LT Bukra Semi Wide Ultra-Bold" panose="020B0604020202020204" charset="-78"/>
      <p:regular r:id="rId5"/>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802" y="5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tableStyles" Target="tableStyles.xml"/></Relationships>
</file>

<file path=ppt/media/hdphoto1.wdp>
</file>

<file path=ppt/media/image1.png>
</file>

<file path=ppt/media/image2.png>
</file>

<file path=ppt/media/image3.svg>
</file>

<file path=ppt/media/image4.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6/13/2024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6/13/2024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6/13/2024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6/13/2024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6/13/2024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6/13/2024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sv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6679"/>
        </a:solidFill>
        <a:effectLst/>
      </p:bgPr>
    </p:bg>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extLst>
                <a:ext uri="{BEBA8EAE-BF5A-486C-A8C5-ECC9F3942E4B}">
                  <a14:imgProps xmlns:a14="http://schemas.microsoft.com/office/drawing/2010/main">
                    <a14:imgLayer r:embed="rId3">
                      <a14:imgEffect>
                        <a14:saturation sat="33000"/>
                      </a14:imgEffect>
                    </a14:imgLayer>
                  </a14:imgProps>
                </a:ext>
              </a:extLst>
            </a:blip>
            <a:stretch>
              <a:fillRect t="-38888" b="-38888"/>
            </a:stretch>
          </a:blipFill>
        </p:spPr>
        <p:txBody>
          <a:bodyPr/>
          <a:lstStyle/>
          <a:p>
            <a:endParaRPr lang="en-US"/>
          </a:p>
        </p:txBody>
      </p:sp>
      <p:sp>
        <p:nvSpPr>
          <p:cNvPr id="3" name="Freeform 3"/>
          <p:cNvSpPr/>
          <p:nvPr/>
        </p:nvSpPr>
        <p:spPr>
          <a:xfrm>
            <a:off x="16866068" y="9165153"/>
            <a:ext cx="393232" cy="186294"/>
          </a:xfrm>
          <a:custGeom>
            <a:avLst/>
            <a:gdLst/>
            <a:ahLst/>
            <a:cxnLst/>
            <a:rect l="l" t="t" r="r" b="b"/>
            <a:pathLst>
              <a:path w="393232" h="186294">
                <a:moveTo>
                  <a:pt x="0" y="0"/>
                </a:moveTo>
                <a:lnTo>
                  <a:pt x="393232" y="0"/>
                </a:lnTo>
                <a:lnTo>
                  <a:pt x="393232" y="186294"/>
                </a:lnTo>
                <a:lnTo>
                  <a:pt x="0" y="186294"/>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txBody>
          <a:bodyPr/>
          <a:lstStyle/>
          <a:p>
            <a:endParaRPr lang="en-US"/>
          </a:p>
        </p:txBody>
      </p:sp>
      <p:sp>
        <p:nvSpPr>
          <p:cNvPr id="4" name="TextBox 4"/>
          <p:cNvSpPr txBox="1"/>
          <p:nvPr/>
        </p:nvSpPr>
        <p:spPr>
          <a:xfrm>
            <a:off x="1828800" y="2948566"/>
            <a:ext cx="16002000" cy="2954655"/>
          </a:xfrm>
          <a:prstGeom prst="rect">
            <a:avLst/>
          </a:prstGeom>
        </p:spPr>
        <p:txBody>
          <a:bodyPr wrap="square" lIns="0" tIns="0" rIns="0" bIns="0" rtlCol="0" anchor="t">
            <a:spAutoFit/>
          </a:bodyPr>
          <a:lstStyle/>
          <a:p>
            <a:pPr rtl="1"/>
            <a:r>
              <a:rPr lang="en-US" sz="9600" b="1" dirty="0">
                <a:solidFill>
                  <a:srgbClr val="F0F0F0"/>
                </a:solidFill>
                <a:cs typeface="29LT Bukra Semi Wide Ultra-Bold"/>
                <a:rtl/>
              </a:rPr>
              <a:t>Marketing Campaign Effectiveness</a:t>
            </a:r>
            <a:endParaRPr lang="ar-EG" sz="9600" b="1" dirty="0">
              <a:solidFill>
                <a:srgbClr val="F0F0F0"/>
              </a:solidFill>
              <a:cs typeface="29LT Bukra Semi Wide Ultra-Bold"/>
              <a:rtl/>
            </a:endParaRPr>
          </a:p>
        </p:txBody>
      </p:sp>
      <p:sp>
        <p:nvSpPr>
          <p:cNvPr id="6" name="AutoShape 6"/>
          <p:cNvSpPr/>
          <p:nvPr/>
        </p:nvSpPr>
        <p:spPr>
          <a:xfrm>
            <a:off x="1028700" y="8736507"/>
            <a:ext cx="16230600" cy="31050"/>
          </a:xfrm>
          <a:prstGeom prst="rect">
            <a:avLst/>
          </a:prstGeom>
          <a:solidFill>
            <a:srgbClr val="F0F0F0"/>
          </a:solidFill>
        </p:spPr>
        <p:txBody>
          <a:bodyPr/>
          <a:lstStyle/>
          <a:p>
            <a:endParaRPr lang="en-US"/>
          </a:p>
        </p:txBody>
      </p:sp>
      <p:pic>
        <p:nvPicPr>
          <p:cNvPr id="13" name="Picture 12" descr="A white background with black text&#10;&#10;Description automatically generated">
            <a:extLst>
              <a:ext uri="{FF2B5EF4-FFF2-40B4-BE49-F238E27FC236}">
                <a16:creationId xmlns:a16="http://schemas.microsoft.com/office/drawing/2014/main" id="{27F6E53F-99DB-3635-9A43-D7FFF7F54AF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458855" y="0"/>
            <a:ext cx="1600200" cy="160020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762000" y="2095500"/>
            <a:ext cx="16958129" cy="5909310"/>
          </a:xfrm>
          <a:prstGeom prst="rect">
            <a:avLst/>
          </a:prstGeom>
        </p:spPr>
        <p:txBody>
          <a:bodyPr wrap="square" lIns="0" tIns="0" rIns="0" bIns="0" rtlCol="0" anchor="t">
            <a:spAutoFit/>
          </a:bodyPr>
          <a:lstStyle/>
          <a:p>
            <a:pPr lvl="1" rtl="1"/>
            <a:r>
              <a:rPr lang="en-US" sz="4800" dirty="0">
                <a:latin typeface="+mj-lt"/>
              </a:rPr>
              <a:t>Anjum Hotel has been running various marketing campaigns to increase room bookings and enhance brand visibility. </a:t>
            </a:r>
            <a:br>
              <a:rPr lang="en-US" sz="4800" dirty="0">
                <a:latin typeface="+mj-lt"/>
              </a:rPr>
            </a:br>
            <a:br>
              <a:rPr lang="en-US" sz="4800" dirty="0">
                <a:latin typeface="+mj-lt"/>
              </a:rPr>
            </a:br>
            <a:r>
              <a:rPr lang="en-US" sz="4800" dirty="0">
                <a:latin typeface="+mj-lt"/>
              </a:rPr>
              <a:t>Despite investing significantly in these campaigns, the hotel management is unsure which channels yield the highest return on investment (ROI) and which campaign strategies are most effective. They want to optimize their marketing spend and maximize bookings and revenue.</a:t>
            </a:r>
            <a:endParaRPr lang="ar-EG" sz="4800" dirty="0">
              <a:solidFill>
                <a:srgbClr val="000000"/>
              </a:solidFill>
              <a:latin typeface="+mj-lt"/>
              <a:cs typeface="29LT Bukra Light"/>
              <a:rtl/>
            </a:endParaRPr>
          </a:p>
        </p:txBody>
      </p:sp>
      <p:sp>
        <p:nvSpPr>
          <p:cNvPr id="3" name="TextBox 3"/>
          <p:cNvSpPr txBox="1"/>
          <p:nvPr/>
        </p:nvSpPr>
        <p:spPr>
          <a:xfrm>
            <a:off x="990600" y="876300"/>
            <a:ext cx="9144000" cy="965649"/>
          </a:xfrm>
          <a:prstGeom prst="rect">
            <a:avLst/>
          </a:prstGeom>
        </p:spPr>
        <p:txBody>
          <a:bodyPr wrap="square" lIns="0" tIns="0" rIns="0" bIns="0" rtlCol="0" anchor="t">
            <a:spAutoFit/>
          </a:bodyPr>
          <a:lstStyle/>
          <a:p>
            <a:pPr algn="l" rtl="1">
              <a:lnSpc>
                <a:spcPts val="7840"/>
              </a:lnSpc>
            </a:pPr>
            <a:r>
              <a:rPr lang="en-US" sz="5600" dirty="0">
                <a:solidFill>
                  <a:srgbClr val="106679"/>
                </a:solidFill>
                <a:cs typeface="29LT Bukra Semi Wide Ultra-Bold"/>
                <a:rtl/>
              </a:rPr>
              <a:t>The Business Problem </a:t>
            </a:r>
            <a:endParaRPr lang="ar-EG" sz="5600" dirty="0">
              <a:solidFill>
                <a:srgbClr val="106679"/>
              </a:solidFill>
              <a:cs typeface="29LT Bukra Semi Wide Ultra-Bold"/>
              <a:rtl/>
            </a:endParaRPr>
          </a:p>
        </p:txBody>
      </p:sp>
      <p:sp>
        <p:nvSpPr>
          <p:cNvPr id="4" name="AutoShape 4"/>
          <p:cNvSpPr/>
          <p:nvPr/>
        </p:nvSpPr>
        <p:spPr>
          <a:xfrm flipH="1">
            <a:off x="0" y="9158288"/>
            <a:ext cx="18288000" cy="0"/>
          </a:xfrm>
          <a:prstGeom prst="line">
            <a:avLst/>
          </a:prstGeom>
          <a:ln w="28575" cap="rnd">
            <a:solidFill>
              <a:srgbClr val="0F857A"/>
            </a:solidFill>
            <a:prstDash val="solid"/>
            <a:headEnd type="none" w="sm" len="sm"/>
            <a:tailEnd type="none" w="sm" len="sm"/>
          </a:ln>
        </p:spPr>
        <p:txBody>
          <a:bodyPr/>
          <a:lstStyle/>
          <a:p>
            <a:endParaRPr lang="en-US"/>
          </a:p>
        </p:txBody>
      </p:sp>
      <p:sp>
        <p:nvSpPr>
          <p:cNvPr id="5" name="AutoShape 5"/>
          <p:cNvSpPr/>
          <p:nvPr/>
        </p:nvSpPr>
        <p:spPr>
          <a:xfrm>
            <a:off x="6626711" y="9158288"/>
            <a:ext cx="5034578" cy="0"/>
          </a:xfrm>
          <a:prstGeom prst="line">
            <a:avLst/>
          </a:prstGeom>
          <a:ln w="200025" cap="flat">
            <a:solidFill>
              <a:srgbClr val="10667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24048033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914400" y="1562100"/>
            <a:ext cx="16958129" cy="4555093"/>
          </a:xfrm>
          <a:prstGeom prst="rect">
            <a:avLst/>
          </a:prstGeom>
        </p:spPr>
        <p:txBody>
          <a:bodyPr wrap="square" lIns="0" tIns="0" rIns="0" bIns="0" rtlCol="0" anchor="t">
            <a:spAutoFit/>
          </a:bodyPr>
          <a:lstStyle/>
          <a:p>
            <a:pPr lvl="1" rtl="1"/>
            <a:r>
              <a:rPr lang="en-US" sz="5600" dirty="0">
                <a:solidFill>
                  <a:srgbClr val="106679"/>
                </a:solidFill>
                <a:cs typeface="29LT Bukra Semi Wide Ultra-Bold"/>
                <a:rtl/>
              </a:rPr>
              <a:t>Objective: </a:t>
            </a:r>
            <a:br>
              <a:rPr lang="en-US" sz="4800" dirty="0"/>
            </a:br>
            <a:br>
              <a:rPr lang="en-US" sz="4800" dirty="0"/>
            </a:br>
            <a:r>
              <a:rPr lang="en-US" sz="4800" dirty="0"/>
              <a:t>To analyze the effectiveness of different marketing campaigns and channels, determine which ones drive the most bookings and revenue, and provide data-driven recommendations to optimize future marketing efforts.</a:t>
            </a:r>
            <a:endParaRPr lang="ar-EG" sz="4800" dirty="0">
              <a:solidFill>
                <a:srgbClr val="000000"/>
              </a:solidFill>
              <a:latin typeface="+mj-lt"/>
              <a:cs typeface="29LT Bukra Light"/>
              <a:rtl/>
            </a:endParaRPr>
          </a:p>
        </p:txBody>
      </p:sp>
      <p:sp>
        <p:nvSpPr>
          <p:cNvPr id="4" name="AutoShape 4"/>
          <p:cNvSpPr/>
          <p:nvPr/>
        </p:nvSpPr>
        <p:spPr>
          <a:xfrm flipH="1">
            <a:off x="0" y="9158288"/>
            <a:ext cx="18288000" cy="0"/>
          </a:xfrm>
          <a:prstGeom prst="line">
            <a:avLst/>
          </a:prstGeom>
          <a:ln w="28575" cap="rnd">
            <a:solidFill>
              <a:srgbClr val="0F857A"/>
            </a:solidFill>
            <a:prstDash val="solid"/>
            <a:headEnd type="none" w="sm" len="sm"/>
            <a:tailEnd type="none" w="sm" len="sm"/>
          </a:ln>
        </p:spPr>
        <p:txBody>
          <a:bodyPr/>
          <a:lstStyle/>
          <a:p>
            <a:endParaRPr lang="en-US"/>
          </a:p>
        </p:txBody>
      </p:sp>
      <p:sp>
        <p:nvSpPr>
          <p:cNvPr id="5" name="AutoShape 5"/>
          <p:cNvSpPr/>
          <p:nvPr/>
        </p:nvSpPr>
        <p:spPr>
          <a:xfrm>
            <a:off x="6626711" y="9158288"/>
            <a:ext cx="5034578" cy="0"/>
          </a:xfrm>
          <a:prstGeom prst="line">
            <a:avLst/>
          </a:prstGeom>
          <a:ln w="200025" cap="flat">
            <a:solidFill>
              <a:srgbClr val="106679"/>
            </a:solidFill>
            <a:prstDash val="solid"/>
            <a:headEnd type="none" w="sm" len="sm"/>
            <a:tailEnd type="none" w="sm" len="sm"/>
          </a:ln>
        </p:spPr>
        <p:txBody>
          <a:bodyPr/>
          <a:lstStyle/>
          <a:p>
            <a:endParaRPr lang="en-US"/>
          </a:p>
        </p:txBody>
      </p:sp>
    </p:spTree>
    <p:extLst>
      <p:ext uri="{BB962C8B-B14F-4D97-AF65-F5344CB8AC3E}">
        <p14:creationId xmlns:p14="http://schemas.microsoft.com/office/powerpoint/2010/main" val="381481401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83</TotalTime>
  <Words>104</Words>
  <Application>Microsoft Office PowerPoint</Application>
  <PresentationFormat>Custom</PresentationFormat>
  <Paragraphs>4</Paragraphs>
  <Slides>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vt:i4>
      </vt:variant>
    </vt:vector>
  </HeadingPairs>
  <TitlesOfParts>
    <vt:vector size="7" baseType="lpstr">
      <vt:lpstr>29LT Bukra Semi Wide Ultra-Bold</vt:lpstr>
      <vt:lpstr>Calibri</vt:lpstr>
      <vt:lpstr>Arial</vt:lpstr>
      <vt:lpstr>Office Theme</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محمود جمال محمود الدسوقي ابو الصف</cp:lastModifiedBy>
  <cp:revision>3</cp:revision>
  <dcterms:created xsi:type="dcterms:W3CDTF">2006-08-16T00:00:00Z</dcterms:created>
  <dcterms:modified xsi:type="dcterms:W3CDTF">2024-06-13T06:33:17Z</dcterms:modified>
  <dc:identifier>DAGG4pHQ5xA</dc:identifier>
</cp:coreProperties>
</file>

<file path=docProps/thumbnail.jpeg>
</file>